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C611CA-6ABC-4A01-A31C-E65D0811887A}">
  <a:tblStyle styleId="{F4C611CA-6ABC-4A01-A31C-E65D0811887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43" autoAdjust="0"/>
    <p:restoredTop sz="94454"/>
  </p:normalViewPr>
  <p:slideViewPr>
    <p:cSldViewPr snapToGrid="0">
      <p:cViewPr varScale="1">
        <p:scale>
          <a:sx n="22" d="100"/>
          <a:sy n="22" d="100"/>
        </p:scale>
        <p:origin x="269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564" marR="0" lvl="1" indent="-12664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129" marR="0" lvl="2" indent="-12628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693" marR="0" lvl="3" indent="-12593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258" marR="0" lvl="4" indent="-12557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7821" marR="0" lvl="5" indent="-12521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387" marR="0" lvl="6" indent="-12487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8951" marR="0" lvl="7" indent="-12450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516" marR="0" lvl="8" indent="-12415" algn="l" rtl="0">
              <a:spcBef>
                <a:spcPts val="0"/>
              </a:spcBef>
              <a:buNone/>
              <a:defRPr sz="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3990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93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76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572000" y="14408151"/>
            <a:ext cx="27432000" cy="662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514600" y="1460507"/>
            <a:ext cx="31546800" cy="5302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9585323" y="231775"/>
            <a:ext cx="17405352" cy="315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18494376" y="9140827"/>
            <a:ext cx="23247352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492376" y="1482727"/>
            <a:ext cx="23247352" cy="2320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514600" y="1460507"/>
            <a:ext cx="31546800" cy="5302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495551" y="6838959"/>
            <a:ext cx="31546800" cy="11410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495551" y="18357857"/>
            <a:ext cx="31546800" cy="6000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8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7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514600" y="1460507"/>
            <a:ext cx="31546800" cy="5302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514600" y="7302500"/>
            <a:ext cx="15544800" cy="17405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8516600" y="7302500"/>
            <a:ext cx="15544800" cy="17405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19364" y="1460507"/>
            <a:ext cx="31546800" cy="5302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519367" y="6724653"/>
            <a:ext cx="15473360" cy="3295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519367" y="10020300"/>
            <a:ext cx="15473360" cy="1473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8516603" y="6724653"/>
            <a:ext cx="15549563" cy="3295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8516603" y="10020300"/>
            <a:ext cx="15549563" cy="1473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514600" y="1460507"/>
            <a:ext cx="31546800" cy="5302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519364" y="1828800"/>
            <a:ext cx="11796712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5549564" y="3949707"/>
            <a:ext cx="18516600" cy="1949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1015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2157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3172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187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186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185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185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184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183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519364" y="8229600"/>
            <a:ext cx="11796712" cy="15246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519364" y="1828800"/>
            <a:ext cx="11796712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5549564" y="3949707"/>
            <a:ext cx="18516600" cy="1949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519364" y="8229600"/>
            <a:ext cx="11796712" cy="15246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708" marR="0" lvl="1" indent="-1260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57417" marR="0" lvl="2" indent="-1251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486126" marR="0" lvl="3" indent="-12425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314834" marR="0" lvl="4" indent="-1233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3542" marR="0" lvl="5" indent="-1224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72252" marR="0" lvl="6" indent="-12151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800960" marR="0" lvl="7" indent="-1205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629668" marR="0" lvl="8" indent="-11968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14600" y="1460507"/>
            <a:ext cx="31546800" cy="5302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56" marR="0" lvl="0" indent="-203156" algn="l" rtl="0">
              <a:lnSpc>
                <a:spcPct val="90000"/>
              </a:lnSpc>
              <a:spcBef>
                <a:spcPts val="4000"/>
              </a:spcBef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43063" marR="0" lvl="1" indent="-31736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571772" marR="0" lvl="2" indent="-418872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00480" marR="0" lvl="3" indent="-46957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29189" marR="0" lvl="4" indent="-46948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57898" marR="0" lvl="5" indent="-469397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886605" marR="0" lvl="6" indent="-46930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315" marR="0" lvl="7" indent="-469214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544023" marR="0" lvl="8" indent="-46912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1000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5146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2115800" y="25425407"/>
            <a:ext cx="123443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536038" marR="0" lvl="1" indent="-12038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72077" marR="0" lvl="2" indent="-1137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608115" marR="0" lvl="3" indent="-1071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144154" marR="0" lvl="4" indent="-10054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680191" marR="0" lvl="5" indent="-9391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216230" marR="0" lvl="6" indent="-872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752269" marR="0" lvl="7" indent="-8069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88307" marR="0" lvl="8" indent="-7407" algn="l" rtl="0">
              <a:spcBef>
                <a:spcPts val="0"/>
              </a:spcBef>
              <a:buNone/>
              <a:defRPr sz="6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5831800" y="25425407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8491981" y="3101530"/>
            <a:ext cx="8577072" cy="238732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0F34"/>
            </a:solidFill>
            <a:prstDash val="solid"/>
            <a:miter/>
            <a:headEnd type="none" w="med" len="med"/>
            <a:tailEnd type="none" w="med" len="med"/>
          </a:ln>
          <a:effectLst>
            <a:outerShdw blurRad="139699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00" tIns="118850" rIns="274300" bIns="118850" anchor="t" anchorCtr="0">
            <a:noAutofit/>
          </a:bodyPr>
          <a:lstStyle/>
          <a:p>
            <a:pPr>
              <a:spcAft>
                <a:spcPts val="1200"/>
              </a:spcAft>
              <a:buSzPct val="25000"/>
            </a:pPr>
            <a:r>
              <a:rPr lang="en-US" sz="3200" b="1" dirty="0">
                <a:solidFill>
                  <a:srgbClr val="333399"/>
                </a:solidFill>
              </a:rPr>
              <a:t>Training and Evaluation</a:t>
            </a:r>
          </a:p>
          <a:p>
            <a:pPr marL="342900" lvl="0" indent="-342900">
              <a:spcAft>
                <a:spcPts val="31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</a:rPr>
              <a:t>AutoEEG</a:t>
            </a:r>
            <a:r>
              <a:rPr lang="en-US" sz="2400" b="1" dirty="0" smtClean="0">
                <a:solidFill>
                  <a:schemeClr val="dk1"/>
                </a:solidFill>
              </a:rPr>
              <a:t> uses standard three-state HMMs: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/>
              <a:t>Feature vectors consist of frequency domain energy (</a:t>
            </a:r>
            <a:r>
              <a:rPr lang="en-US" sz="2400" b="1" dirty="0" err="1" smtClean="0"/>
              <a:t>E</a:t>
            </a:r>
            <a:r>
              <a:rPr lang="en-US" sz="2400" b="1" baseline="-25000" dirty="0" err="1"/>
              <a:t>f</a:t>
            </a:r>
            <a:r>
              <a:rPr lang="en-US" sz="2400" b="1" dirty="0" smtClean="0"/>
              <a:t>), a differential energy term (E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) and 7 cepstral coefficients. These features are similar to those successfully used in speech recognition.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/>
              <a:t>These features are </a:t>
            </a:r>
            <a:r>
              <a:rPr lang="en-US" sz="2400" b="1" dirty="0" err="1" smtClean="0"/>
              <a:t>postprocessed</a:t>
            </a:r>
            <a:r>
              <a:rPr lang="en-US" sz="2400" b="1" dirty="0" smtClean="0"/>
              <a:t> to include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and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derivatives. The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derivative is discarded for E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.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/>
              <a:t>Diagonal covariance matrices were </a:t>
            </a:r>
            <a:r>
              <a:rPr lang="en-US" sz="2400" b="1" dirty="0" smtClean="0"/>
              <a:t>used for each mixture component.</a:t>
            </a:r>
          </a:p>
          <a:p>
            <a:pPr marL="342900" indent="-342900">
              <a:spcAft>
                <a:spcPts val="47500"/>
              </a:spcAft>
              <a:buSzPct val="100000"/>
              <a:buFont typeface="Arial" charset="0"/>
              <a:buChar char="•"/>
            </a:pPr>
            <a:r>
              <a:rPr lang="en-US" sz="2400" b="1" dirty="0" smtClean="0"/>
              <a:t>The optimal number of mixture components was experimentally determined to be 8 per state:</a:t>
            </a:r>
          </a:p>
          <a:p>
            <a:pPr lvl="0">
              <a:spcAft>
                <a:spcPts val="1200"/>
              </a:spcAft>
              <a:buSzPct val="100000"/>
            </a:pPr>
            <a:r>
              <a:rPr lang="en-US" sz="3200" b="1" dirty="0" smtClean="0">
                <a:solidFill>
                  <a:srgbClr val="333399"/>
                </a:solidFill>
              </a:rPr>
              <a:t>Decoding </a:t>
            </a:r>
            <a:endParaRPr lang="en-US" sz="3200" b="1" dirty="0">
              <a:solidFill>
                <a:srgbClr val="333399"/>
              </a:solidFill>
            </a:endParaRPr>
          </a:p>
          <a:p>
            <a:pPr lvl="0"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chemeClr val="dk1"/>
                </a:solidFill>
              </a:rPr>
              <a:t>A maximum likelihood decoding strategy was used: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Epoch likelihood values are computed for each model. Epoch segments are processed through an extension of the HTK library, using model probabilities to obtain the final likelihood value. 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To generate the resultant DET curve, classification is performed using sweep values over background class likelihoods. The range for sweep values goes from -50 to 50, having 0.5 increments and totalizing 201 elements. Classification is done once for each of the values, that are added to the background likelihood.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The sweeping process allows the system to operate in states between a completely biased seizure classifier (</a:t>
            </a:r>
            <a:r>
              <a:rPr lang="en-US" sz="2400" b="1" dirty="0" err="1" smtClean="0">
                <a:solidFill>
                  <a:schemeClr val="dk1"/>
                </a:solidFill>
              </a:rPr>
              <a:t>i.e</a:t>
            </a:r>
            <a:r>
              <a:rPr lang="en-US" sz="2400" b="1" dirty="0" smtClean="0">
                <a:solidFill>
                  <a:schemeClr val="dk1"/>
                </a:solidFill>
              </a:rPr>
              <a:t> high negative sweep values) and a completely biased background classifier (</a:t>
            </a:r>
            <a:r>
              <a:rPr lang="en-US" sz="2400" b="1" dirty="0" err="1" smtClean="0">
                <a:solidFill>
                  <a:schemeClr val="dk1"/>
                </a:solidFill>
              </a:rPr>
              <a:t>i.e</a:t>
            </a:r>
            <a:r>
              <a:rPr lang="en-US" sz="2400" b="1" dirty="0" smtClean="0">
                <a:solidFill>
                  <a:schemeClr val="dk1"/>
                </a:solidFill>
              </a:rPr>
              <a:t> high positive sweep values).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The DET curve plots the seizure false alarm </a:t>
            </a:r>
            <a:r>
              <a:rPr lang="en-US" sz="2400" b="1" dirty="0">
                <a:solidFill>
                  <a:schemeClr val="dk1"/>
                </a:solidFill>
              </a:rPr>
              <a:t>b</a:t>
            </a:r>
            <a:r>
              <a:rPr lang="en-US" sz="2400" b="1" dirty="0" smtClean="0">
                <a:solidFill>
                  <a:schemeClr val="dk1"/>
                </a:solidFill>
              </a:rPr>
              <a:t>y detection rate for all the sweep values used.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57275" y="3101526"/>
            <a:ext cx="8577000" cy="1056367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0F34"/>
            </a:solidFill>
            <a:prstDash val="solid"/>
            <a:miter/>
            <a:headEnd type="none" w="med" len="med"/>
            <a:tailEnd type="none" w="med" len="med"/>
          </a:ln>
          <a:effectLst>
            <a:outerShdw blurRad="139699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00" tIns="118850" rIns="274300" bIns="11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</a:p>
          <a:p>
            <a:pPr marL="342900" lvl="0" indent="-3429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Seizure </a:t>
            </a:r>
            <a:r>
              <a:rPr lang="en-US" sz="2400" b="1" dirty="0">
                <a:solidFill>
                  <a:schemeClr val="dk1"/>
                </a:solidFill>
              </a:rPr>
              <a:t>detection using surface EEG recordings is an extremely challenging task. Real-time clinical applications demand extremely low false alarm rates (e.g., less than 1 false alarm every 8 hours).</a:t>
            </a:r>
          </a:p>
          <a:p>
            <a:pPr marL="342900" lvl="0" indent="-3429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The lack of big data resources that can be used to train sophisticated statistical models further compounds the problem. </a:t>
            </a:r>
            <a:r>
              <a:rPr lang="en-US" sz="2400" b="1" dirty="0" smtClean="0">
                <a:solidFill>
                  <a:schemeClr val="dk1"/>
                </a:solidFill>
              </a:rPr>
              <a:t>A major </a:t>
            </a:r>
            <a:r>
              <a:rPr lang="en-US" sz="2400" b="1" dirty="0">
                <a:solidFill>
                  <a:schemeClr val="dk1"/>
                </a:solidFill>
              </a:rPr>
              <a:t>goal </a:t>
            </a:r>
            <a:r>
              <a:rPr lang="en-US" sz="2400" b="1" dirty="0" smtClean="0">
                <a:solidFill>
                  <a:schemeClr val="dk1"/>
                </a:solidFill>
              </a:rPr>
              <a:t>was </a:t>
            </a:r>
            <a:r>
              <a:rPr lang="en-US" sz="2400" b="1" dirty="0">
                <a:solidFill>
                  <a:schemeClr val="dk1"/>
                </a:solidFill>
              </a:rPr>
              <a:t>to generate a large annotated corpus of seizure events that can support machine learning experiments.</a:t>
            </a:r>
          </a:p>
          <a:p>
            <a:pPr marL="342900" lvl="0" indent="-342900" rtl="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Using the TUH EEG Corpus, the world’s largest open-source clinical EEG corpus, we implemented a semi-automated strategy to </a:t>
            </a:r>
            <a:r>
              <a:rPr lang="en-US" sz="2400" b="1" dirty="0" smtClean="0">
                <a:solidFill>
                  <a:schemeClr val="dk1"/>
                </a:solidFill>
              </a:rPr>
              <a:t>label seizures:</a:t>
            </a:r>
            <a:endParaRPr lang="en-US" sz="2400" b="1" dirty="0">
              <a:solidFill>
                <a:schemeClr val="dk1"/>
              </a:solidFill>
            </a:endParaRPr>
          </a:p>
          <a:p>
            <a:pPr marL="685800" lvl="1" indent="-30480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○"/>
            </a:pPr>
            <a:r>
              <a:rPr lang="en-US" sz="2400" b="1" dirty="0"/>
              <a:t>EEG reports were parsed to locate sessions most likely to contain seizures</a:t>
            </a:r>
            <a:r>
              <a:rPr lang="en-US" sz="2400" b="1" dirty="0" smtClean="0"/>
              <a:t>. </a:t>
            </a:r>
            <a:endParaRPr lang="en-US" sz="2400" b="1" dirty="0"/>
          </a:p>
          <a:p>
            <a:pPr marL="685800" lvl="1" indent="-30480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○"/>
            </a:pPr>
            <a:r>
              <a:rPr lang="en-US" sz="2400" b="1" dirty="0"/>
              <a:t>Two </a:t>
            </a:r>
            <a:r>
              <a:rPr lang="en-US" sz="2400" b="1" dirty="0" smtClean="0"/>
              <a:t>commercial seizure </a:t>
            </a:r>
            <a:r>
              <a:rPr lang="en-US" sz="2400" b="1" dirty="0"/>
              <a:t>detection tools (</a:t>
            </a:r>
            <a:r>
              <a:rPr lang="en-US" sz="2400" b="1" dirty="0" err="1"/>
              <a:t>Persyst</a:t>
            </a:r>
            <a:r>
              <a:rPr lang="en-US" sz="2400" b="1" dirty="0"/>
              <a:t> and </a:t>
            </a:r>
            <a:r>
              <a:rPr lang="en-US" sz="2400" b="1" dirty="0" err="1"/>
              <a:t>Encevis</a:t>
            </a:r>
            <a:r>
              <a:rPr lang="en-US" sz="2400" b="1" dirty="0"/>
              <a:t>) were used to </a:t>
            </a:r>
            <a:r>
              <a:rPr lang="en-US" sz="2400" b="1" dirty="0" smtClean="0"/>
              <a:t>identify </a:t>
            </a:r>
            <a:r>
              <a:rPr lang="en-US" sz="2400" b="1" dirty="0"/>
              <a:t>seizures. </a:t>
            </a:r>
          </a:p>
          <a:p>
            <a:pPr marL="685800" lvl="1" indent="-30480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○"/>
            </a:pPr>
            <a:r>
              <a:rPr lang="en-US" sz="2400" b="1" dirty="0"/>
              <a:t>The sessions for which these tools produced similar annotations were then manually reviewed by an expert. This resulted in </a:t>
            </a:r>
            <a:r>
              <a:rPr lang="en-US" sz="2400" b="1" dirty="0" smtClean="0"/>
              <a:t>124 </a:t>
            </a:r>
            <a:r>
              <a:rPr lang="en-US" sz="2400" b="1" dirty="0"/>
              <a:t>seizures </a:t>
            </a:r>
            <a:r>
              <a:rPr lang="en-US" sz="2400" b="1" dirty="0" smtClean="0"/>
              <a:t>events, which totaled 7,975 </a:t>
            </a:r>
            <a:r>
              <a:rPr lang="en-US" sz="2400" b="1" dirty="0"/>
              <a:t>seconds </a:t>
            </a:r>
            <a:r>
              <a:rPr lang="en-US" sz="2400" b="1" dirty="0" smtClean="0"/>
              <a:t>in duration.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A </a:t>
            </a:r>
            <a:r>
              <a:rPr lang="en-US" sz="2400" b="1" dirty="0">
                <a:solidFill>
                  <a:schemeClr val="dk1"/>
                </a:solidFill>
              </a:rPr>
              <a:t>baseline </a:t>
            </a:r>
            <a:r>
              <a:rPr lang="en-US" sz="2400" b="1" dirty="0" smtClean="0">
                <a:solidFill>
                  <a:schemeClr val="dk1"/>
                </a:solidFill>
              </a:rPr>
              <a:t>automatic interpretation </a:t>
            </a:r>
            <a:r>
              <a:rPr lang="en-US" sz="2400" b="1" dirty="0">
                <a:solidFill>
                  <a:schemeClr val="dk1"/>
                </a:solidFill>
              </a:rPr>
              <a:t>system, </a:t>
            </a:r>
            <a:r>
              <a:rPr lang="en-US" sz="2400" b="1" dirty="0" err="1">
                <a:solidFill>
                  <a:schemeClr val="dk1"/>
                </a:solidFill>
              </a:rPr>
              <a:t>AutoEEG</a:t>
            </a:r>
            <a:r>
              <a:rPr lang="en-US" sz="2400" b="1" dirty="0">
                <a:solidFill>
                  <a:schemeClr val="dk1"/>
                </a:solidFill>
              </a:rPr>
              <a:t>, was then trained to detect seizure </a:t>
            </a:r>
            <a:r>
              <a:rPr lang="en-US" sz="2400" b="1" dirty="0" smtClean="0">
                <a:solidFill>
                  <a:schemeClr val="dk1"/>
                </a:solidFill>
              </a:rPr>
              <a:t>events, resulting in a detection </a:t>
            </a:r>
            <a:r>
              <a:rPr lang="en-US" sz="2400" b="1" dirty="0">
                <a:solidFill>
                  <a:schemeClr val="dk1"/>
                </a:solidFill>
              </a:rPr>
              <a:t>rate of 79.8%, a false alarm rate of 49.4% and an overall error rate of 34.7%.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36737" y="343383"/>
            <a:ext cx="35582064" cy="237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274300" tIns="118850" rIns="274300" bIns="118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>
                <a:solidFill>
                  <a:srgbClr val="333399"/>
                </a:solidFill>
              </a:rPr>
              <a:t>Real-time Seizure Detection Using Hidden Markov Models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1"/>
                </a:solidFill>
              </a:rPr>
              <a:t>M. Andrade</a:t>
            </a:r>
            <a:r>
              <a:rPr lang="en-US" sz="3200" b="1" dirty="0">
                <a:solidFill>
                  <a:schemeClr val="dk1"/>
                </a:solidFill>
              </a:rPr>
              <a:t>, </a:t>
            </a:r>
            <a:r>
              <a:rPr lang="en-US" sz="3200" b="1" dirty="0" smtClean="0">
                <a:solidFill>
                  <a:schemeClr val="dk1"/>
                </a:solidFill>
              </a:rPr>
              <a:t>V. Shah, S. Lopez</a:t>
            </a:r>
            <a:r>
              <a:rPr lang="en-US" sz="3200" b="1" dirty="0">
                <a:solidFill>
                  <a:schemeClr val="dk1"/>
                </a:solidFill>
              </a:rPr>
              <a:t>, </a:t>
            </a:r>
            <a:r>
              <a:rPr lang="en-US" sz="3200" b="1" dirty="0" smtClean="0">
                <a:solidFill>
                  <a:schemeClr val="dk1"/>
                </a:solidFill>
              </a:rPr>
              <a:t>M. </a:t>
            </a:r>
            <a:r>
              <a:rPr lang="en-US" sz="3200" b="1" dirty="0" err="1" smtClean="0">
                <a:solidFill>
                  <a:schemeClr val="dk1"/>
                </a:solidFill>
              </a:rPr>
              <a:t>Golmohammadi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I. Obeid and J.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Picone</a:t>
            </a: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Neural Engineering Data Consortium, Temple University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35" y="496335"/>
            <a:ext cx="5805867" cy="8901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69023" y="14052075"/>
            <a:ext cx="8577000" cy="129227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0F34"/>
            </a:solidFill>
            <a:prstDash val="solid"/>
            <a:miter/>
            <a:headEnd type="none" w="med" len="med"/>
            <a:tailEnd type="none" w="med" len="med"/>
          </a:ln>
          <a:effectLst>
            <a:outerShdw blurRad="139699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00" tIns="118850" rIns="274300" bIns="11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EEG’s </a:t>
            </a:r>
            <a:r>
              <a:rPr lang="en-US" sz="2400" b="1" dirty="0">
                <a:solidFill>
                  <a:schemeClr val="dk1"/>
                </a:solidFill>
              </a:rPr>
              <a:t>are </a:t>
            </a:r>
            <a:r>
              <a:rPr lang="en-US" sz="2400" b="1" dirty="0" smtClean="0">
                <a:solidFill>
                  <a:schemeClr val="dk1"/>
                </a:solidFill>
              </a:rPr>
              <a:t>multichannel </a:t>
            </a:r>
            <a:r>
              <a:rPr lang="en-US" sz="2400" b="1" dirty="0">
                <a:solidFill>
                  <a:schemeClr val="dk1"/>
                </a:solidFill>
              </a:rPr>
              <a:t>signals recorded </a:t>
            </a:r>
            <a:r>
              <a:rPr lang="en-US" sz="2400" b="1" dirty="0" smtClean="0">
                <a:solidFill>
                  <a:schemeClr val="dk1"/>
                </a:solidFill>
              </a:rPr>
              <a:t>using electrodes attached to the scalp.</a:t>
            </a:r>
          </a:p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Commercial seizure detection systems suffer from an extremely high false alarm rate, making them useless for real-time clinical applications.</a:t>
            </a:r>
          </a:p>
          <a:p>
            <a:pPr marL="342900" indent="-342900">
              <a:spcAft>
                <a:spcPts val="30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Hidden Markov Model (HMM) and Deep Learning (DL) techniques which have been successful in other applications (e.g., speech recognition) were applied to identify seizure patterns in EEG’s.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</a:rPr>
              <a:t>AutoEEG</a:t>
            </a:r>
            <a:r>
              <a:rPr lang="en-US" sz="2400" b="1" dirty="0" smtClean="0">
                <a:solidFill>
                  <a:schemeClr val="dk1"/>
                </a:solidFill>
              </a:rPr>
              <a:t> uses HMMs to classify 1-second signal epochs</a:t>
            </a:r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</a:rPr>
              <a:t>as one of six events: </a:t>
            </a:r>
            <a:r>
              <a:rPr lang="en-US" sz="2400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generalized periodic </a:t>
            </a:r>
            <a:r>
              <a:rPr lang="en-US" sz="2400" b="1" dirty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epileptiform discharge (GPED), periodic lateralized epileptiform discharge (PLEDs), spike and sharp wave (SPSW), artifact (ARTF), eye movement (EYEM), and </a:t>
            </a:r>
            <a:r>
              <a:rPr lang="en-US" sz="2400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</a:rPr>
              <a:t>background activity (BCKG)</a:t>
            </a:r>
            <a:r>
              <a:rPr lang="en-US" sz="2400" b="1" dirty="0" smtClean="0">
                <a:solidFill>
                  <a:schemeClr val="dk1"/>
                </a:solidFill>
              </a:rPr>
              <a:t>. </a:t>
            </a:r>
          </a:p>
          <a:p>
            <a:pPr marL="342900" indent="-342900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The goal of this research was to adapt </a:t>
            </a:r>
            <a:r>
              <a:rPr lang="en-US" sz="2400" b="1" dirty="0" err="1" smtClean="0">
                <a:solidFill>
                  <a:schemeClr val="dk1"/>
                </a:solidFill>
              </a:rPr>
              <a:t>AutoEEG</a:t>
            </a:r>
            <a:r>
              <a:rPr lang="en-US" sz="2400" b="1" dirty="0" smtClean="0">
                <a:solidFill>
                  <a:schemeClr val="dk1"/>
                </a:solidFill>
              </a:rPr>
              <a:t> to a seizure detection task. Seizures can be focal or general, but were scored based on epochs.</a:t>
            </a:r>
          </a:p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We developed a semi-automated annotation process so that we could generate a large amount of annotated training data (crucial for HMMs and DL).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30540962" y="570754"/>
            <a:ext cx="4428911" cy="8617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rgbClr val="B30738"/>
                </a:solidFill>
                <a:latin typeface="Arial"/>
                <a:ea typeface="Arial"/>
                <a:cs typeface="Arial"/>
                <a:sym typeface="Arial"/>
              </a:rPr>
              <a:t>College of Engineering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rgbClr val="B30738"/>
                </a:solidFill>
                <a:latin typeface="Arial"/>
                <a:ea typeface="Arial"/>
                <a:cs typeface="Arial"/>
                <a:sym typeface="Arial"/>
              </a:rPr>
              <a:t>Temple University</a:t>
            </a:r>
          </a:p>
        </p:txBody>
      </p:sp>
      <p:pic>
        <p:nvPicPr>
          <p:cNvPr id="95" name="Shape 95" descr="logo_temple_basic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1493" y="315751"/>
            <a:ext cx="1310187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982482" y="1295052"/>
            <a:ext cx="3869677" cy="3845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1" u="none" strike="noStrike" cap="none" dirty="0" err="1" smtClean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www.nedcdata.org</a:t>
            </a:r>
            <a:endParaRPr lang="en-US" sz="3200" b="0" i="1" u="none" strike="noStrike" cap="none" dirty="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7509371" y="3101529"/>
            <a:ext cx="8577072" cy="155903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0F34"/>
            </a:solidFill>
            <a:prstDash val="solid"/>
            <a:miter/>
            <a:headEnd type="none" w="med" len="med"/>
            <a:tailEnd type="none" w="med" len="med"/>
          </a:ln>
          <a:effectLst>
            <a:outerShdw blurRad="139699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00" tIns="118850" rIns="274300" bIns="118850" anchor="t" anchorCtr="0">
            <a:noAutofit/>
          </a:bodyPr>
          <a:lstStyle/>
          <a:p>
            <a:pPr marL="0" lvl="0" indent="0">
              <a:spcAft>
                <a:spcPts val="31700"/>
              </a:spcAft>
              <a:buSzPct val="25000"/>
            </a:pPr>
            <a:r>
              <a:rPr lang="en-US" sz="3200" b="1" dirty="0" smtClean="0">
                <a:solidFill>
                  <a:srgbClr val="333399"/>
                </a:solidFill>
              </a:rPr>
              <a:t>Results</a:t>
            </a:r>
          </a:p>
          <a:p>
            <a:pPr marL="4191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/>
              <a:t>The baseline system achieved acceptable seizure sensitivity (79.9%), although it shows a high false alarm rate (49.4%).</a:t>
            </a:r>
          </a:p>
          <a:p>
            <a:pPr marL="419100" indent="-342900">
              <a:spcAft>
                <a:spcPts val="47500"/>
              </a:spcAft>
              <a:buSzPct val="100000"/>
              <a:buFont typeface="Arial" charset="0"/>
              <a:buChar char="•"/>
            </a:pPr>
            <a:r>
              <a:rPr lang="en-US" sz="2400" b="1" smtClean="0"/>
              <a:t>Detection </a:t>
            </a:r>
            <a:r>
              <a:rPr lang="en-US" sz="2400" b="1" dirty="0" smtClean="0"/>
              <a:t>Error Tradeoff (DET</a:t>
            </a:r>
            <a:r>
              <a:rPr lang="en-US" sz="2400" b="1" smtClean="0"/>
              <a:t>) Curve</a:t>
            </a:r>
            <a:endParaRPr lang="en-US" sz="2400" b="1" dirty="0" smtClean="0"/>
          </a:p>
          <a:p>
            <a:pPr marL="419100" indent="-342900">
              <a:spcAft>
                <a:spcPts val="1200"/>
              </a:spcAft>
              <a:buSzPct val="100000"/>
              <a:buFont typeface="Arial" charset="0"/>
              <a:buChar char="•"/>
            </a:pPr>
            <a:endParaRPr lang="en-US" sz="2400" b="1" smtClean="0"/>
          </a:p>
          <a:p>
            <a:pPr marL="41910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smtClean="0"/>
              <a:t>Performance </a:t>
            </a:r>
            <a:r>
              <a:rPr lang="en-US" sz="2400" b="1" dirty="0" smtClean="0"/>
              <a:t>of the baseline system does not meet the requirements for real-time clinical applications. More annotated data is needed to improve classification.</a:t>
            </a:r>
            <a:endParaRPr lang="en-US" sz="2400" b="1" dirty="0"/>
          </a:p>
        </p:txBody>
      </p:sp>
      <p:sp>
        <p:nvSpPr>
          <p:cNvPr id="98" name="Shape 98"/>
          <p:cNvSpPr txBox="1"/>
          <p:nvPr/>
        </p:nvSpPr>
        <p:spPr>
          <a:xfrm>
            <a:off x="27509371" y="18917744"/>
            <a:ext cx="8609426" cy="803165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0F34"/>
            </a:solidFill>
            <a:prstDash val="solid"/>
            <a:miter/>
            <a:headEnd type="none" w="med" len="med"/>
            <a:tailEnd type="none" w="med" len="med"/>
          </a:ln>
          <a:effectLst>
            <a:outerShdw blurRad="139699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00" tIns="118850" rIns="274300" bIns="11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Achieving a low false alarm rate for real-time seizure detection in clinical applications is an extremely challenging problem.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T</a:t>
            </a:r>
            <a:r>
              <a:rPr lang="en-US" sz="2400" b="1" dirty="0" smtClean="0">
                <a:solidFill>
                  <a:schemeClr val="dk1"/>
                </a:solidFill>
              </a:rPr>
              <a:t>he database under development currently has 133 seizure events that together accounts for 7,914 seconds. Annotation is an on-going process.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Our baseline system had an overall error rate of 34.8%, a seizure detection rate of 79.9% and a false alarm rate of 49.4%.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Future directions include converting HMMs to deep learning, adding spatial and temporal context to the feature extraction process, and developing more sophisticated statistical models.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 smtClean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lang="en-US" sz="3200" b="1" i="0" u="none" strike="noStrike" cap="none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This research was </a:t>
            </a:r>
            <a:r>
              <a:rPr lang="en-US" sz="2400" b="1" dirty="0" smtClean="0">
                <a:solidFill>
                  <a:schemeClr val="dk1"/>
                </a:solidFill>
              </a:rPr>
              <a:t>supported </a:t>
            </a:r>
            <a:r>
              <a:rPr lang="en-US" sz="2400" b="1" dirty="0">
                <a:solidFill>
                  <a:schemeClr val="dk1"/>
                </a:solidFill>
              </a:rPr>
              <a:t>by the Brazil Scientific Mobility Program (BSMP) and the Institute of International Education (IIE).</a:t>
            </a:r>
          </a:p>
          <a:p>
            <a:pPr marL="0" marR="0" lvl="0" indent="0" algn="l" rtl="0">
              <a:spcBef>
                <a:spcPts val="1200"/>
              </a:spcBef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9408677" y="3101526"/>
            <a:ext cx="8577072" cy="238478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0F34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274300" tIns="118850" rIns="274300" bIns="118850" anchor="t" anchorCtr="0">
            <a:noAutofit/>
          </a:bodyPr>
          <a:lstStyle/>
          <a:p>
            <a:pPr marL="0" marR="0" lvl="0" indent="0" algn="l" rtl="0">
              <a:spcAft>
                <a:spcPts val="1200"/>
              </a:spcAft>
              <a:buSzPct val="25000"/>
              <a:buNone/>
            </a:pPr>
            <a:r>
              <a:rPr lang="en-US" sz="3200" b="1" dirty="0" smtClean="0">
                <a:solidFill>
                  <a:srgbClr val="333399"/>
                </a:solidFill>
              </a:rPr>
              <a:t>Semi-Automated Seizure Annotation</a:t>
            </a:r>
          </a:p>
          <a:p>
            <a:pPr marL="0" marR="0" lvl="0" indent="0" algn="l" rtl="0">
              <a:spcAft>
                <a:spcPts val="1200"/>
              </a:spcAft>
              <a:buSzPct val="25000"/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Our seizure detection model uses a supervised learning approach</a:t>
            </a:r>
            <a:r>
              <a:rPr lang="en-US" sz="2400" b="1" dirty="0">
                <a:solidFill>
                  <a:schemeClr val="dk1"/>
                </a:solidFill>
              </a:rPr>
              <a:t>:</a:t>
            </a:r>
            <a:endParaRPr lang="en-US" sz="2400" b="1" dirty="0" smtClean="0">
              <a:solidFill>
                <a:schemeClr val="dk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To </a:t>
            </a:r>
            <a:r>
              <a:rPr lang="en-US" sz="2400" b="1" dirty="0">
                <a:solidFill>
                  <a:schemeClr val="dk1"/>
                </a:solidFill>
              </a:rPr>
              <a:t>generate classified data, the TUH EEG corpus was processed to label seizure events.</a:t>
            </a:r>
          </a:p>
          <a:p>
            <a:pPr marL="342900" indent="-342900">
              <a:spcAft>
                <a:spcPts val="34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Two </a:t>
            </a:r>
            <a:r>
              <a:rPr lang="en-US" sz="2400" b="1" dirty="0" smtClean="0">
                <a:solidFill>
                  <a:schemeClr val="dk1"/>
                </a:solidFill>
              </a:rPr>
              <a:t>commercial software systems were </a:t>
            </a:r>
            <a:r>
              <a:rPr lang="en-US" sz="2400" b="1" dirty="0">
                <a:solidFill>
                  <a:schemeClr val="dk1"/>
                </a:solidFill>
              </a:rPr>
              <a:t>used to </a:t>
            </a:r>
            <a:r>
              <a:rPr lang="en-US" sz="2400" b="1" dirty="0" smtClean="0">
                <a:solidFill>
                  <a:schemeClr val="dk1"/>
                </a:solidFill>
              </a:rPr>
              <a:t>identify seizure events.</a:t>
            </a:r>
          </a:p>
          <a:p>
            <a:pPr marL="342900" indent="-342900"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Regions where both tools agreed with high confidence were manually reviewed by an expert.</a:t>
            </a:r>
            <a:endParaRPr sz="2400" b="1" dirty="0"/>
          </a:p>
          <a:p>
            <a:pPr marL="342900" lvl="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Since </a:t>
            </a:r>
            <a:r>
              <a:rPr lang="en-US" sz="2400" b="1" dirty="0"/>
              <a:t>the total background duration vastly exceeds the total seizure duration, using the entire background data would result in a biased </a:t>
            </a:r>
            <a:r>
              <a:rPr lang="en-US" sz="2400" b="1" dirty="0" smtClean="0"/>
              <a:t>classifier.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A good compromise between class representation and dataset size was achieved by using the same duration of seizure and background events. The background selection was performed randomly.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2400" b="1" dirty="0" smtClean="0">
                <a:solidFill>
                  <a:srgbClr val="333399"/>
                </a:solidFill>
              </a:rPr>
              <a:t>Experimental Design</a:t>
            </a:r>
          </a:p>
          <a:p>
            <a:pPr marL="342900" lvl="0" indent="-342900">
              <a:spcAft>
                <a:spcPts val="35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The annotated data was divided into training and evaluation </a:t>
            </a:r>
            <a:r>
              <a:rPr lang="en-US" sz="2400" b="1" dirty="0" err="1" smtClean="0">
                <a:solidFill>
                  <a:schemeClr val="dk1"/>
                </a:solidFill>
              </a:rPr>
              <a:t>subsetsbased</a:t>
            </a:r>
            <a:r>
              <a:rPr lang="en-US" sz="2400" b="1" dirty="0" smtClean="0">
                <a:solidFill>
                  <a:schemeClr val="dk1"/>
                </a:solidFill>
              </a:rPr>
              <a:t> on seizure duration, designating 80% of the labeled seizure time to training and 20% to evaluation.</a:t>
            </a:r>
          </a:p>
          <a:p>
            <a:pPr marL="342900" lvl="0" indent="-342900">
              <a:spcAft>
                <a:spcPts val="1200"/>
              </a:spcAft>
              <a:buSzPct val="100000"/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The first batch of data covers 39 recording sessions of different subjects, corresponding to the first batch of annotated data, accounting for 7,975 seconds of seizures.</a:t>
            </a:r>
          </a:p>
        </p:txBody>
      </p:sp>
      <p:graphicFrame>
        <p:nvGraphicFramePr>
          <p:cNvPr id="100" name="Shape 100"/>
          <p:cNvGraphicFramePr/>
          <p:nvPr>
            <p:extLst>
              <p:ext uri="{D42A27DB-BD31-4B8C-83A1-F6EECF244321}">
                <p14:modId xmlns:p14="http://schemas.microsoft.com/office/powerpoint/2010/main" val="1788718404"/>
              </p:ext>
            </p:extLst>
          </p:nvPr>
        </p:nvGraphicFramePr>
        <p:xfrm>
          <a:off x="27845611" y="4875321"/>
          <a:ext cx="3078480" cy="1660043"/>
        </p:xfrm>
        <a:graphic>
          <a:graphicData uri="http://schemas.openxmlformats.org/drawingml/2006/table">
            <a:tbl>
              <a:tblPr>
                <a:noFill/>
                <a:tableStyleId>{F4C611CA-6ABC-4A01-A31C-E65D0811887A}</a:tableStyleId>
              </a:tblPr>
              <a:tblGrid>
                <a:gridCol w="1094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798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SEIZ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BCKG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162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SEIZ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79.9%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20.1%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83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BCKG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49.4%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50.6%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" name="Shape 102" descr="Screen Shot 2016-07-09 at 7.24.37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6665" y="7040692"/>
            <a:ext cx="3965401" cy="2768047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Shape 103" descr="Screen Shot 2016-07-09 at 7.25.45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01207" y="7040687"/>
            <a:ext cx="3965401" cy="276805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9503" y="21510040"/>
            <a:ext cx="85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dk1"/>
                </a:solidFill>
              </a:rPr>
              <a:t>Figure </a:t>
            </a:r>
            <a:r>
              <a:rPr lang="en-US" sz="2400" b="1" dirty="0" smtClean="0">
                <a:solidFill>
                  <a:schemeClr val="dk1"/>
                </a:solidFill>
              </a:rPr>
              <a:t>1: An overview of </a:t>
            </a:r>
            <a:r>
              <a:rPr lang="en-US" sz="2400" b="1" dirty="0" err="1" smtClean="0">
                <a:solidFill>
                  <a:schemeClr val="dk1"/>
                </a:solidFill>
              </a:rPr>
              <a:t>AutoEEG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20031" y="10003767"/>
            <a:ext cx="85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dk1"/>
                </a:solidFill>
              </a:rPr>
              <a:t>Figure 2</a:t>
            </a:r>
            <a:r>
              <a:rPr lang="en-US" sz="2400" b="1" smtClean="0">
                <a:solidFill>
                  <a:schemeClr val="dk1"/>
                </a:solidFill>
              </a:rPr>
              <a:t>: Commercial seizure detection tools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43" y="18691915"/>
            <a:ext cx="5246358" cy="269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620" y="4417035"/>
            <a:ext cx="5485980" cy="3041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40002" y="3960914"/>
            <a:ext cx="390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Confusion matrix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963222" y="3960914"/>
            <a:ext cx="390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Likelihood Distribution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444255" y="6566400"/>
            <a:ext cx="85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tabLst>
                <a:tab pos="2108200" algn="ctr"/>
                <a:tab pos="6157913" algn="ctr"/>
              </a:tabLst>
            </a:pPr>
            <a:r>
              <a:rPr lang="en-US" sz="2400" b="1" dirty="0" smtClean="0">
                <a:solidFill>
                  <a:schemeClr val="dk1"/>
                </a:solidFill>
              </a:rPr>
              <a:t>	</a:t>
            </a:r>
            <a:r>
              <a:rPr lang="en-US" sz="2400" b="1" dirty="0" err="1" smtClean="0">
                <a:solidFill>
                  <a:schemeClr val="dk1"/>
                </a:solidFill>
              </a:rPr>
              <a:t>Persyst</a:t>
            </a:r>
            <a:r>
              <a:rPr lang="en-US" sz="2400" b="1" dirty="0" smtClean="0">
                <a:solidFill>
                  <a:schemeClr val="dk1"/>
                </a:solidFill>
              </a:rPr>
              <a:t>	</a:t>
            </a:r>
            <a:r>
              <a:rPr lang="en-US" sz="2400" b="1" dirty="0" err="1" smtClean="0">
                <a:solidFill>
                  <a:schemeClr val="dk1"/>
                </a:solidFill>
              </a:rPr>
              <a:t>Encevis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73099" y="20546397"/>
            <a:ext cx="85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dk1"/>
                </a:solidFill>
              </a:rPr>
              <a:t>Figure </a:t>
            </a:r>
            <a:r>
              <a:rPr lang="en-US" sz="2400" b="1" dirty="0" smtClean="0">
                <a:solidFill>
                  <a:schemeClr val="dk1"/>
                </a:solidFill>
              </a:rPr>
              <a:t>3: An annotated EEG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492053" y="17570938"/>
            <a:ext cx="85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buSzPct val="100000"/>
            </a:pPr>
            <a:r>
              <a:rPr lang="en-US" sz="2400" b="1" dirty="0">
                <a:solidFill>
                  <a:schemeClr val="dk1"/>
                </a:solidFill>
              </a:rPr>
              <a:t>Figure 6</a:t>
            </a:r>
            <a:r>
              <a:rPr lang="en-US" sz="2400" b="1" dirty="0" smtClean="0">
                <a:solidFill>
                  <a:schemeClr val="dk1"/>
                </a:solidFill>
              </a:rPr>
              <a:t>: P</a:t>
            </a:r>
            <a:r>
              <a:rPr lang="en-US" sz="2400" b="1" dirty="0" smtClean="0"/>
              <a:t>erformance vs. no. of mixture </a:t>
            </a:r>
            <a:r>
              <a:rPr lang="en-US" sz="2400" b="1" dirty="0"/>
              <a:t>components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92053" y="7546953"/>
            <a:ext cx="85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buSzPct val="100000"/>
            </a:pPr>
            <a:r>
              <a:rPr lang="en-US" sz="2400" b="1" dirty="0"/>
              <a:t>Figure </a:t>
            </a:r>
            <a:r>
              <a:rPr lang="en-US" sz="2400" b="1" dirty="0" smtClean="0"/>
              <a:t>5: </a:t>
            </a:r>
            <a:r>
              <a:rPr lang="en-US" sz="2400" b="1" dirty="0"/>
              <a:t>HMM signal models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26250" y="7076191"/>
            <a:ext cx="85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buSzPct val="100000"/>
            </a:pPr>
            <a:r>
              <a:rPr lang="en-US" sz="2400" b="1" dirty="0"/>
              <a:t>Figure 7</a:t>
            </a:r>
            <a:r>
              <a:rPr lang="en-US" sz="2400" b="1" dirty="0" smtClean="0"/>
              <a:t>: Classification performance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336117" y="15114591"/>
            <a:ext cx="8923580" cy="47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buSzPct val="100000"/>
            </a:pPr>
            <a:r>
              <a:rPr lang="en-US" sz="2400" b="1" dirty="0"/>
              <a:t>Figure </a:t>
            </a:r>
            <a:r>
              <a:rPr lang="en-US" sz="2400" b="1" dirty="0" smtClean="0"/>
              <a:t>8: A Detection Error Tradeoff (DET) curve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3" y="16665894"/>
            <a:ext cx="7761006" cy="3880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397" y="12649613"/>
            <a:ext cx="6104426" cy="4750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222" y="4437308"/>
            <a:ext cx="3581670" cy="268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762" y="9808739"/>
            <a:ext cx="6541111" cy="503091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733875" y="12775737"/>
            <a:ext cx="0" cy="43891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024" y="22584389"/>
            <a:ext cx="4559883" cy="368502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444255" y="26293927"/>
            <a:ext cx="85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dk1"/>
                </a:solidFill>
              </a:rPr>
              <a:t>Figure 4</a:t>
            </a:r>
            <a:r>
              <a:rPr lang="en-US" sz="2400" b="1" dirty="0" smtClean="0">
                <a:solidFill>
                  <a:schemeClr val="dk1"/>
                </a:solidFill>
              </a:rPr>
              <a:t>: Seizure Events length distribution.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1068</Words>
  <Application>Microsoft Macintosh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Corsiva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Matheus Guedes de Andrade</cp:lastModifiedBy>
  <cp:revision>142</cp:revision>
  <dcterms:modified xsi:type="dcterms:W3CDTF">2016-07-15T12:41:16Z</dcterms:modified>
</cp:coreProperties>
</file>